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9"/>
  </p:notesMasterIdLst>
  <p:sldIdLst>
    <p:sldId id="859" r:id="rId2"/>
    <p:sldId id="1238" r:id="rId3"/>
    <p:sldId id="1244" r:id="rId4"/>
    <p:sldId id="1239" r:id="rId5"/>
    <p:sldId id="1242" r:id="rId6"/>
    <p:sldId id="1243" r:id="rId7"/>
    <p:sldId id="1247" r:id="rId8"/>
    <p:sldId id="1252" r:id="rId9"/>
    <p:sldId id="1254" r:id="rId10"/>
    <p:sldId id="1256" r:id="rId11"/>
    <p:sldId id="1261" r:id="rId12"/>
    <p:sldId id="1263" r:id="rId13"/>
    <p:sldId id="1264" r:id="rId14"/>
    <p:sldId id="1289" r:id="rId15"/>
    <p:sldId id="1290" r:id="rId16"/>
    <p:sldId id="1291" r:id="rId17"/>
    <p:sldId id="1292" r:id="rId18"/>
    <p:sldId id="1293" r:id="rId19"/>
    <p:sldId id="1294" r:id="rId20"/>
    <p:sldId id="1295" r:id="rId21"/>
    <p:sldId id="1296" r:id="rId22"/>
    <p:sldId id="1297" r:id="rId23"/>
    <p:sldId id="1298" r:id="rId24"/>
    <p:sldId id="1299" r:id="rId25"/>
    <p:sldId id="1300" r:id="rId26"/>
    <p:sldId id="1301" r:id="rId27"/>
    <p:sldId id="1302" r:id="rId28"/>
    <p:sldId id="1303" r:id="rId29"/>
    <p:sldId id="1304" r:id="rId30"/>
    <p:sldId id="1305" r:id="rId31"/>
    <p:sldId id="1265" r:id="rId32"/>
    <p:sldId id="1266" r:id="rId33"/>
    <p:sldId id="1270" r:id="rId34"/>
    <p:sldId id="1271" r:id="rId35"/>
    <p:sldId id="1272" r:id="rId36"/>
    <p:sldId id="1274" r:id="rId37"/>
    <p:sldId id="1273" r:id="rId38"/>
    <p:sldId id="1275" r:id="rId39"/>
    <p:sldId id="1277" r:id="rId40"/>
    <p:sldId id="1278" r:id="rId41"/>
    <p:sldId id="1279" r:id="rId42"/>
    <p:sldId id="1281" r:id="rId43"/>
    <p:sldId id="1282" r:id="rId44"/>
    <p:sldId id="1283" r:id="rId45"/>
    <p:sldId id="1285" r:id="rId46"/>
    <p:sldId id="1286" r:id="rId47"/>
    <p:sldId id="1287" r:id="rId48"/>
    <p:sldId id="1306" r:id="rId49"/>
    <p:sldId id="1307" r:id="rId50"/>
    <p:sldId id="1309" r:id="rId51"/>
    <p:sldId id="1308" r:id="rId52"/>
    <p:sldId id="1311" r:id="rId53"/>
    <p:sldId id="1310" r:id="rId54"/>
    <p:sldId id="1313" r:id="rId55"/>
    <p:sldId id="1312" r:id="rId56"/>
    <p:sldId id="1314" r:id="rId57"/>
    <p:sldId id="1315" r:id="rId5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八年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级上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遵守社会规则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重他人的做法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）积极关注、重视他人。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）平等对待他人。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）学会换位思考。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）学会欣赏他人。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敬人者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人恒敬之。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学会相互尊重。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己所不欲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勿施于人。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学会换位思考。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尺有所短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寸有所长。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学会欣赏他人。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9.eps" descr="id:21474941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30269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7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明有礼的重要性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）文明有礼是一个人立身处世的前提。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）文明有礼促进社会和谐。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）文明有礼体现国家形象。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2093380"/>
            <a:ext cx="1305939" cy="29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样做一个文明有礼的人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）态度谦和，用语文明。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）仪表整洁、举止端庄。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）在社会生活中不断学习、观察、思考和践行。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不学礼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无以立。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强调礼仪的重要性。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良言一句三冬暖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恶语伤人六月寒。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做文明有礼的人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要态度谦和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用语文明。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1.eps" descr="id:21474941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92523"/>
            <a:ext cx="1293320" cy="32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什么要讲诚信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）诚信是社会主义核心价值观和公民基本道德规范的重要内容，是中华民族的传统美德。诚信也是一项民法原则。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）诚信是一个人安身立命之本（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人而无信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不知其可也。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）诚信是企业的无形资产。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）诚信促进社会文明、国家兴旺。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2.eps" descr="id:21474954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9083" y="1751358"/>
            <a:ext cx="1272624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5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样践行诚信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）树立诚信意识。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）运用诚信智慧。当尊重他人隐私与对人诚实发生冲突时，我们应遵循伦理原则和法律要求，权衡利弊，做到既恪守诚实的要求，又尊重他人隐私。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）珍惜个人的诚信记录。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3.eps" descr="id:2147495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899580"/>
            <a:ext cx="1400175" cy="3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27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强诚信建设、打造诚信社会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请你建言献策。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）国家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大力宣传诚信的重要性，进行诚信教育。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制定和完善相关法律法规，依法推进诚信建设。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加强社会信用建设。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加强社会主义精神文明建设，提高公民的诚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）社会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要加强监督，积极宣传表彰诚实守信的先进事迹，营造诚信氛围。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开展以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诚信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为主题的宣传教育活动，营造诚实守信的社会氛围。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）企业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要以诚信为本，依法经营、诚信经营。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4.eps" descr="id:21474954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56" y="941010"/>
            <a:ext cx="1336386" cy="30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3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开展以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讲诚信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为主题的活动，大力宣传诚信的重要意义。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加强对学生的诚信教育。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建立学校诚信制度和诚信档案，评选校园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诚信标兵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从身边的小事做起，摒弃社会生活中的不诚信行为，如不抄袭作业、考试不作弊等。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坚守诚信美德，不说假话，言行一致，信守承诺。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积极参加各种诚信宣传活动等。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59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人而无信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不知其可也。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这说明诚信是一个人安身立命之本。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得黄金百斤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不如得季布一诺。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这说明诚信的重要性。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观点辨析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不讲诚信必将受到法律制裁。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这种观点是片面的。不讲诚信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如果社会危害程度严重、触犯法律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就会受到法律制裁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否则会受到道德谴责。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8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4277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们行为的底线是什么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法律是最刚性的社会规则，不违法是人们行为的底线。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5.eps" descr="id:21474954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05370"/>
            <a:ext cx="1400175" cy="3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4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法行为的含义及种类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）含义：违法行为是指违反法律、法规的规定，危害社会的行为。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）种类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根据违反法律的类别，违法行为分为民事违法行为、行政违法行为和刑事违法行为。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民事违法行为是指违反民事法律规范，应当承担民事责任的行为，如欠债不还的行为。应承担赔偿损失，消除影响、恢复名誉，赔礼道歉等责任。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行政违法行为是指违反行政法律规范，应当受到行政处分或行政处罚的行为，如扰乱社会治安的行为。应受罚款、行政拘留等行政制裁。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刑事违法行为是指违反刑事法律规范，应当受到刑罚处罚的行为，如故意杀人的行为。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6.eps" descr="id:21474954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38154"/>
            <a:ext cx="1400175" cy="3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2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0731" y="1556792"/>
            <a:ext cx="9988950" cy="451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883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般违法行为与犯罪的区别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民事违法行为和行政违法行为对社会的危害相对轻微，称为一般违法行为。刑事违法行为是违法行为中最严重的一种，就是我们常说的犯罪。无论是一般违法还是犯罪，都要承担法律责任。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ZK考点17.eps" descr="id:21474954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8834" y="2047432"/>
            <a:ext cx="1330325" cy="29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5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样做到遵章守法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如何警惕身边的违法行为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）我们要认识一般违法行为的危害，自觉依法规范自己的行为。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）在社会生活中，我们要分清是非，增强守法观念，严格遵守治安管理的法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律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）在社会交往中，我们要依法从事民事活动，积极防范侵权行为和违约行为，既要维护自己的权益，又要尊重他人的权益，促进社会健康和谐发展。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8.eps" descr="id:21474954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149" y="1807073"/>
            <a:ext cx="1336386" cy="30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1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法的作用是什么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刑法是惩治犯罪、保护国家和人民利益的有力武器。它明确规定了什么行为是犯罪，以及对犯罪应当判处什么样的刑罚。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罪的含义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犯罪是具有严重社会危害性、触犯了刑法、应当受到刑罚处罚的行为。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知识拓展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犯罪必然是违法行为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但违法行为不一定是犯罪。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9.eps" descr="id:21474954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1439972"/>
            <a:ext cx="1367803" cy="307720"/>
          </a:xfrm>
          <a:prstGeom prst="rect">
            <a:avLst/>
          </a:prstGeom>
        </p:spPr>
      </p:pic>
      <p:pic>
        <p:nvPicPr>
          <p:cNvPr id="4" name="ZK考点20.eps" descr="id:21474954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5017" y="3095951"/>
            <a:ext cx="1336386" cy="30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48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罪的三个基本特征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）严重社会危害性——最本质特征。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）刑事违法性——法律标志。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）应受刑罚处罚性——必然法律后果。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）犯罪的三个基本特征是相互联系、不可分割的，它们共同构成了区分罪与非罪的标准。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1.eps" descr="id:21474955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0332" y="1813496"/>
            <a:ext cx="1272624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22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罚的含义及种类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）刑罚又称为刑事处罚，是指审判机关依法对犯罪分子适用的最严厉的强制性法律制裁方法，以限制或剥夺犯罪人权益为主要内容。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）刑罚分为主刑和附加刑两大类。主刑包括管制、拘役、有期徒刑、无期徒刑、死刑。附加刑包括罚金、剥夺政治权利、没收财产、驱逐出境。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法和刑罚的区别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刑法是我国的一部法律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是关于打击刑事犯罪方面的法律规定。刑罚是依照法律对违法犯罪者实行强制处分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即对犯罪人员的处罚。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2.eps" descr="id:21474955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0208" y="935880"/>
            <a:ext cx="1388604" cy="31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4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样加强自我防范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如何预防犯罪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）我们作为社会成员，要珍惜美好生活，认清犯罪危害，远离犯罪。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）预防犯罪，需要我们杜绝不良行为。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）我们应增强法治观念，依法自律，做一个自觉守法的人。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）我们要从小事做起，避免沾染不良习气，自觉遵纪守法，防患于未然。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3.eps" descr="id:21474955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072" y="1986378"/>
            <a:ext cx="1314846" cy="29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91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少年运用法律维护合法权益的机构和方式有哪些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）在遇到法律问题或者权益受到侵害时，要及时寻求法律救助，依靠法律维护自己的合法权益。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）可以通过法律服务机构来维护合法权益，如法律服务所、律师事务所、公证处、法律援助中心等。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）受到非法侵害，可以寻求国家的法律救济。我们可以依法到公安机关、人民法院或人民检察院中的任何一个机关控告、举报，必要时可以直接向人民法院起诉。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4.eps" descr="id:21474955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99923"/>
            <a:ext cx="1400175" cy="3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4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么是诉讼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其地位是怎样的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它有哪些类型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）含义：诉讼是人民法院在诉讼当事人参与下，依照法定程序解决纠纷和冲突的活动。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）地位：诉讼是处理纠纷和应对侵害最正规、最权威的手段，是维护合法权益的最后屏障。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）类型：民事诉讼、行政诉讼、刑事诉讼。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5.eps" descr="id:2147495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1630981"/>
            <a:ext cx="1338874" cy="33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11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少年如何做到有勇有谋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应对违法犯罪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）当国家利益、公共利益、本人或他人的权益受到不法侵害时，我们要敢于并善于依法维护正当权益。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）在面对违法犯罪时，我们要善于斗争，在保全自己、减少伤害的前提下，巧妙地借助他人或社会的力量，采取机智灵活的方式，同违法犯罪作斗争。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）积极弘扬社会主义法治精神，形成守法光荣、违法可耻的观念，做到自觉守法、遇事找法、解决问题靠法，努力成为一名社会主义法治的忠实崇尚者、自觉遵守者和坚定捍卫者。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6.eps" descr="id:21474955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4963" y="1331010"/>
            <a:ext cx="1214896" cy="30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9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违法犯罪作斗争的常见方法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）及时拨打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报警电话或争取其他成人的帮助。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）虚张声势，与违法犯罪分子巧妙周旋。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）记住违法犯罪分子的体貌特征。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）了解违法犯罪分子的去向。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）保护好作案现场。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7.eps" descr="id:21474955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648019"/>
            <a:ext cx="1314846" cy="29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87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578" y="1230536"/>
            <a:ext cx="6935255" cy="43969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2963" y="2680905"/>
            <a:ext cx="1484485" cy="118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少年为什么要善于同违法犯罪作斗争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）我们身为未成年人，体力不具优势，心智尚未成熟，如果鲁莽行事，自己极易受到伤害，也不利于制止违法犯罪。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）在面对违法犯罪时，我们要善于斗争，在保全自己、减少伤害的前提下，巧妙地借助他人或社会的力量，采取机智灵活的方式，同违法犯罪作斗争。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8.eps" descr="id:21474955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895094"/>
            <a:ext cx="1386583" cy="31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04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社会秩序明确社会规则的内容。（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47134" y="168445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342678" y="214671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社会规则明确社会秩序的内容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700294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违反规则、扰乱秩序的行为都应当受到刑罚处罚。（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诚实守信要求我们任何时候都要说实话。（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      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895406" y="282539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70670" y="3295681"/>
            <a:ext cx="7922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违反规则、扰乱秩序的行为都应当受到相应的处罚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671270" y="392131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428362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诚实守信要求我们对人诚实守信，对事认真负责。诚实守信并不是有什么就说什么，和隐私有关的事可以不说，有时为了更好地解决问题，还可以说一些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善意的谎言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2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678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公民合法权益受到侵害时，可以向公安机关提起诉讼。（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不良行为必然导致违法犯罪。（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71470" y="217625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70670" y="2637915"/>
            <a:ext cx="84985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公民合法权益受到侵害时，可以向人民法院提起诉讼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118102" y="3279302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69082" y="3765313"/>
            <a:ext cx="105147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有了不良行为，如果不加以改正，可能发展为违法犯罪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8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据《元史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许衡传》记载：许衡与友人外出时，因天热而口渴难耐，刚好道旁有棵梨树，众人争相摘梨解渴，唯独许衡不为所动。有人劝解道：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乱世之时，这梨是没有主人的。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许衡正色道：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梨无主人，难道我心中也无主吗？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这个故事启示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要坚定维护规则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积极改进规则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不遵守规则一定会受到法律的制裁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遵守规则需要监督、提醒、奖惩等外在约束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遵守规则需要敬畏规则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将规则内化于心、外化于行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98662" y="36490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085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）王某无视公交车上贴有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禁止后门上车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的明确标识，强行上车导致摔倒受伤，遂将公交公司诉至人民法院，人民法院驳回了王某的诉讼请求。该案例告诫我们要（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尊重自由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追求平等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关爱他人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遵守规则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27740" y="27090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）目前，多趟复兴号列车设有静音车厢，旅客在享受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静音福利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的同时，也须在车厢内保持安静，使用各类电子设备时须佩戴耳机或关闭音源外放功能等。这表明（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井然有序的社会生活离不开规则保障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规则是人们在共同协商的基础上形成的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违反社会规则就应该受到法律的制裁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我们需要发自内心地敬畏和遵守规则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7144" y="23432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无锡梁溪区一模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）对以下古文的理解对应合理的是（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人而无信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不知其可也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诚信是一个人安身立命之本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不学礼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无以立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文明有礼是一个人立身处世的前提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良言一句三冬暖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恶语伤人六月寒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要仪表整洁、举止端庄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己所不欲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勿施于人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要学会欣赏他人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03518" y="1753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13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本题考查诚信、文明有礼。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人而无信，不知其可也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的意思是一个人如果不讲信用，真不知道他还可以做成什么事，强调了诚信对个人的重要性，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对应合理；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不学礼，无以立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的意思是不学会礼仪礼貌，就难以有立身之处，说明文明有礼是一个人立身处世的前提，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对应合理；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良言一句三冬暖，恶语伤人六月寒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指善意的话使人即使在严冬也能感到温暖，恶意的话使人虽在盛夏也会感到寒冷，强调的是要语言文明，而非仪表整洁、举止端庄，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对应不合理；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己所不欲，勿施于人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指自己不愿意的事也不要强行施加给别人，强调的是要学会换位思考，而不是学会欣赏他人，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对应不合理。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6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9042"/>
            <a:ext cx="11485848" cy="5008230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呼伦贝尔、兴安盟中考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）不良行为与违法犯罪之间没有不可逾越的鸿沟，我们要珍惜美好生活，防患于未然。分析学生陈某的经历，你认为下列排序合理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陈某不接受教训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因聚众斗殴、偷窃财物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被公安机关行政拘留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陈某结识了社会上的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便无心学习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经常旷课打架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受到学校纪律处分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陈某用切身经历告诫他人要防微杜渐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杜绝不良行为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防患于未然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远离犯罪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陈某仍不知悔改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为搞钱上网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伙同他人拦路抢劫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最终因抢劫罪被判刑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1410" y="20945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2150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苏州吴中区、相城区、吴江区一模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）节假日的狮子林假山上下摩肩接踵、人满为患。在拥挤的人群中，游客甲不小心踩了游客乙一脚，甲连声道歉：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对不起！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乙微笑着说：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没关系，正常的！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狮子林里的植物、假山、建筑及游客相互映衬，呈现出一幅幅美丽的画卷。下列选项最能表达这则材料主题的是（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赠人玫瑰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手有余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讲究秩序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遵守规则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勇于担责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善于宽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己所不欲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勿施于人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26426" y="22307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1"/>
          <p:cNvSpPr>
            <a:spLocks noGrp="1"/>
          </p:cNvSpPr>
          <p:nvPr/>
        </p:nvSpPr>
        <p:spPr bwMode="auto">
          <a:xfrm>
            <a:off x="352283" y="3651922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本题考查尊重他人。游客甲不小心踩了游客乙一脚，甲连声道歉，乙微笑着说没关系，这体现了游客甲勇于担责，游客乙善于宽容，都是尊重他人的表现，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赠人玫瑰，手有余香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表达的是帮助他人，自己也会获得快乐与成长，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不符合题意；题干未涉及遵守规则，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的意思是自己不想要或不愿意做的也不要强加给他人，强调的是要学会换位思考，不符合题意，排除。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会秩序的含义和内容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）含义：社会秩序是社会生活的一种有序化状态。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）内容：社会管理秩序、生产秩序、交通秩序和公共场所秩序等。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会秩序的重要性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）对社会：社会正常运行需要秩序。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）对个人：社会秩序是人民安居乐业的保障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7349"/>
            <a:ext cx="1333452" cy="343501"/>
          </a:xfrm>
          <a:prstGeom prst="rect">
            <a:avLst/>
          </a:prstGeom>
        </p:spPr>
      </p:pic>
      <p:pic>
        <p:nvPicPr>
          <p:cNvPr id="5" name="ZK考点2.eps" descr="id:21474940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1221" y="3233030"/>
            <a:ext cx="1365513" cy="35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徐州模拟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）议题式学习是一种有效的学习方式。下面是某同学的学习笔记，请帮他在总议题处选择一个合适的内容（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提升道德修养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增强政治认同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加强法治观念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健全公民人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22.jpg" descr="id:21474955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2511480"/>
            <a:ext cx="5488940" cy="21437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671270" y="20027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17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）社会秩序是社会生活的一种有序化状态。下列行为符合社会秩序要求的是（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小雷爸爸在高铁上吸烟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小龙办理业务时在一米线外等候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小东怕上学迟到闯红灯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小明外出旅游在景区插队买票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16114" y="221482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）为提高公交专用道使用效率和路网整体通行效率，西宁交警对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条公交专用道通行规定及全市公交专用道启用时间、专用时间限制等进行统一调整。此举体现了西宁交警（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坚定维护规则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自觉遵守规则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积极改进规则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努力宣传规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本题考查积极改进规则。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对启用时间、专用时间限制等进行统一调整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体现西宁交警根据实际情况完善规则、积极改进规则，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符合题意；材料主要体现改进规则，并未体现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维护规则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遵守规则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宣传规则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14372" y="23318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1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）某公司负责人参加政府采购活动时，发现少了一份材料，工作人员便递上一份承诺书：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您的企业信用良好，只要在上面签字，就可以办理审批。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这说明诚信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道德规范和品质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企业的无形资产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民法的一项原则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个人的价值要求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本题考查诚信。题干中的企业因为信用良好，塑造了良好的信誉和形象，政府为其审批提供了方便，这说明诚信是企业的无形资产，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也是诚信的重要作用，但不符合题意，排除。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8308" y="229568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2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无锡梁溪区一模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）根据下图所示，判断该违法行为是（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李某因沉迷网络而逃学旷课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夜不归宿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吴某伙同他人实施网络诈骗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数额巨大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张某与人争吵后打架斗殴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致人重伤残疾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陈某在网上散布不实谣言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扰乱社会秩序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yb11m.jpg" descr="id:21474955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81008" y="2452451"/>
            <a:ext cx="4200570" cy="176221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61444" y="1768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38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0721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苏州吴中区、相城区、吴江区一模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）在学校某社团举行的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模拟法庭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活动中，某班的小法同学展示了一份判决书的内容摘要。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判决书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摘要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王某追索工资未果后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将对方打伤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构成轻伤二级。本院认为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王某犯故意伤害罪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判处有期徒刑九个月。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下列解读正确的是（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王某的行为具有严重的社会危害性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判决依据是《中华人民共和国民法典》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判决书中的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本院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是人民检察院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本案警示公民维护权利须遵守正当程序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778443"/>
            <a:ext cx="11449272" cy="158417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12772" y="337752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武汉中考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）某网站未经李某同意擅自将其作品发表，并拒绝向其支付稿酬。李某与该网站多次沟通无果，遂将该网站告上法庭。某班准备根据此案开展模拟法庭活动，同学们提出了以下建议，其中正确的是（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模拟刑事法庭审理此案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模拟民事法庭审理此案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拟设该网站为原告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李某为被告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拟判处该网站法定代表人行政拘留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07374" y="25428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49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9631"/>
            <a:ext cx="11485848" cy="3741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烟台中考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）无规矩不成方圆，有敬畏才知行止。我们要从小事做起，避免沾染不良习气，自觉遵纪守法，防患于未然。对下列行为的性质，判断正确的是（　　）</a:t>
            </a: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小薇违反学校规定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带手机进入课堂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违反校规校纪的行为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中学生小斌等人多次抢劫未成年人财物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被判处有期徒刑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刑事违法行为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朱某在学校操场拾到他人丢失的手表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拒绝归还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行政违法行为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小超在市体育馆观看比赛时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起哄、打闹并向场内投掷矿泉水瓶</a:t>
            </a:r>
            <a:r>
              <a:rPr lang="en-US" altLang="zh-CN" sz="23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民事违法行为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84352" y="18231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682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小张骑电动自行车时没戴头盔，被交警依据相关法律法规规定处以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元罚款。小张所承担的法律责任属于（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民事责任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行政责任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刑事责任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司法责任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43250" y="243290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37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南京鼓楼区二模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）某校法治社团开展模拟法庭活动，下列四个案例中，适合在下图所示模拟法庭审理的是（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王某非法走私大量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类濒危野生动物穿山甲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刘某某与侵犯其肖像权的网店店主对簿公堂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张某某因饲养宠物产生恶臭扰邻被告上法庭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赵某某不服交管部门对他的处罚并提起诉讼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9102" y="20455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31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会规则的形成和种类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）形成：社会规则是人们为了维护有秩序的社会环境，在逐渐达成默契与共识的基础上形成的。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）种类：道德、纪律、法律等（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法律和纪律是强制性措施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道德是非强制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9012" y="1987021"/>
            <a:ext cx="1379730" cy="35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犯罪的特征。由图中的模拟法庭中的公诉人、辩护人等可判断此模拟法庭为刑事模拟法庭，走私珍贵动物、珍贵动物制品案均属于刑事案件，王某的行为触犯了刑法，应受到刑事处罚，适合刑事模拟法庭审理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符合题意；刘某某起诉网店店主侵权属于民事侵权案件，应通过民事诉讼来解决，不适合刑事模拟法庭，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不符合题意；张某某因扰邻被告上法庭，属于民事纠纷中的相邻关系问题，属于民事案件，不适合刑事模拟法庭，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不符合题意；赵某某对交管部门提起诉讼属于行政诉讼范畴，是公民对行政机关的具体行政行为感到不服而提起的诉讼，与刑事犯罪无关，不适合刑事模拟法庭，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1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泰州姜堰区一模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）根据以下图示推断，王某的违法行为最有可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与邻居发生纠纷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将对方打成重伤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拨打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谎报警情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扰乱社会秩序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签订合同后未按时完成约定义务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擅自使用他人肖像进行经营宣传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yb16m.jpg" descr="id:21474955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43205" y="2367659"/>
            <a:ext cx="5642054" cy="4948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98662" y="191067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71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本题考查违法行为分类。拨打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谎报警情违反了《中华人民共和国治安管理处罚法》，属于扰乱公共秩序的行为，公安机关可依法给予警告、罚款、拘留等治安管理处罚，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符合题意；与邻居发生纠纷，将对方打成重伤属于犯罪行为，触犯的是《中华人民共和国刑法》，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不符合题意；签订合同后未按时完成约定义务属于民事违法行为，违反了《中华人民共和国民法典》的规定，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不符合题意；擅自使用他人肖像进行经营宣传是侵犯他人肖像权的民事违法行为，违反了《中华人民共和国民法典》的规定，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读书切戒在慌忙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依托现代化信息技术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扬州市打造了智慧城市书房平台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一书在手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一屏万卷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数字阅读既提供众多便利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也带来不少担忧。同学们通过随机采访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发现读者担心的问题主要集中在以下三个方面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见下图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请你针对采访中发现的问题，提出两条合理建议。（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jsyzzz07m.jpg" descr="id:21474956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0433" y="4092357"/>
            <a:ext cx="5266690" cy="252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36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个人：理性参与网络生活，学会辨别网络信息和谣言，传播网络正能量；提高媒介素养，积极利用互联网获取新知、促进沟通、完善自我；注意浏览、寻找与学习和工作有关的信息，不可沉溺于网络，要学会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信息节食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；学会辨析网络信息，让谣言止于智者，自觉抵制暴力、色情、恐怖等不良信息；恪守道德、遵守法律是网络生活的基本准则，只有自觉遵守道德和法律，才能做一名负责的网络参与者。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政府：加强对网络平台的监管和对防沉迷防诈骗的宣传。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企业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网络平台：坚守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无形资产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，诚信经营、依法经营；不能为了争夺市场份额而进行恶性竞争，损害消费者权益；严格遵守关于网络平台和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领域等相关的法律法规，杜绝违法犯罪和虚假宣传。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2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8192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某初中在禁止携带任何零食、饮料进校园后，向学生、家长和老师征求有关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增加课间餐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的意见。一周后，学校德育处收到了以下反馈。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希望课间餐多选择我们喜欢的种类。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课间餐品质一定要好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最好能物美价廉。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老师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发放时间最好安排在下午大课间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不要耽误上课。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）请你综合各方意见，归纳出学校提供课间餐应考虑哪些因素？并从中任选一项，谈谈学校要考虑该因素的理由。（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151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需要考虑餐品种类；餐品的品质和价格；同学们的用餐时间；等等。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示例：选择餐品的品质和价格。理由：课间餐关系着学生的身体健康，有利于促进学生健康成长，同时考虑到家庭的承受能力，增加课间餐能满足大多数家庭的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需求。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01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702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增加课间餐受到了同学们的欢迎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但也出现了一些问题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有的同学在上课时偷吃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有的同学随手乱扔包装袋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有时课间餐会被他人故意拿走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）针对上述问题，请你为规范课间餐用餐秩序拟定一份倡议书。（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倡议书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为了规范课间餐用餐秩序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营造文明、干净的用餐环境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我发起如下倡议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亲爱的同学们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让我们行动起来吧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倡议人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✕✕✕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✕✕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✕✕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2492896"/>
            <a:ext cx="11485848" cy="381642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34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237076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在规定时间内用餐。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用餐后的垃圾及时扔进指定垃圾桶。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取餐遵守规则和秩序。（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答案符合题意即可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9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守社会规则的原因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）社会规则明确社会秩序的内容。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）社会规则保障社会秩序的实现（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规则和自由的关系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社会规则划定了自由的边界，是人们享有自由的保障。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我国宪法规定，公民在行使自由和权利的时候，不得损害国家的、社会的、集体的利益和其他公民的合法的自由和权利。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904464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遵守社会规则的做法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）遵守社会规则需要他律和自律。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）遵守社会规则，需要我们发自内心地敬畏规则，将规则作为自己行动的准绳，将规则内化于心、外化于行。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们应怎样坚定维护规则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）要从自己做起，自觉遵守规则。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）要在保证自身安全的前提下，提醒、监督、帮助他人遵守规则。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62680"/>
            <a:ext cx="1275773" cy="325372"/>
          </a:xfrm>
          <a:prstGeom prst="rect">
            <a:avLst/>
          </a:prstGeom>
        </p:spPr>
      </p:pic>
      <p:pic>
        <p:nvPicPr>
          <p:cNvPr id="4" name="ZK考点6.eps" descr="id:21474941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553919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极改进规则的原因及做法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）原因：规则不是一成不变的。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一些原来没有的规则，需要制定。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一些原有的规则失去了存在的合理性，需要废除。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一些原有的规则不能完全适应实际生活的变化，需要加以调整和完善。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）做法：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我们要积极参与规则的改进和完善，善于与他人沟通交流、寻求共识。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积极为新规则的形成建言献策，使之更加符合人民的利益和社会发展的要求。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7.eps" descr="id:2147494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1783332"/>
            <a:ext cx="1345856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重他人的重要性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）尊重他人是一个人内在修养的外在表现。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）每个人都是有尊严的个体，都希望得到他人和社会的尊重。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）尊重使社会生活和谐融洽。尊重是维系良好人际关系的前提，是文明社会的重要特征。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8.eps" descr="id:21474941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56" y="1890909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6518</Words>
  <Application>Microsoft Office PowerPoint</Application>
  <PresentationFormat>自定义</PresentationFormat>
  <Paragraphs>288</Paragraphs>
  <Slides>57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66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610</cp:revision>
  <dcterms:created xsi:type="dcterms:W3CDTF">2020-11-06T05:24:00Z</dcterms:created>
  <dcterms:modified xsi:type="dcterms:W3CDTF">2025-11-15T07:07:31Z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